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5" r:id="rId4"/>
    <p:sldId id="297" r:id="rId5"/>
    <p:sldId id="298" r:id="rId6"/>
    <p:sldId id="299" r:id="rId7"/>
    <p:sldId id="306" r:id="rId8"/>
    <p:sldId id="307" r:id="rId9"/>
    <p:sldId id="300" r:id="rId10"/>
    <p:sldId id="308" r:id="rId11"/>
    <p:sldId id="310" r:id="rId12"/>
    <p:sldId id="303" r:id="rId13"/>
    <p:sldId id="304" r:id="rId14"/>
    <p:sldId id="305" r:id="rId15"/>
    <p:sldId id="312" r:id="rId16"/>
    <p:sldId id="311" r:id="rId17"/>
    <p:sldId id="314" r:id="rId18"/>
    <p:sldId id="301" r:id="rId19"/>
    <p:sldId id="296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75"/>
    <a:srgbClr val="ED174B"/>
    <a:srgbClr val="DF1E35"/>
    <a:srgbClr val="ED164B"/>
    <a:srgbClr val="EE174B"/>
    <a:srgbClr val="FFD347"/>
    <a:srgbClr val="CC0E0E"/>
    <a:srgbClr val="8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80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28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505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68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04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6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5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48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0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86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2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9B854-46BC-46B1-832F-00E34D02876B}" type="datetimeFigureOut">
              <a:rPr lang="pt-BR" smtClean="0"/>
              <a:t>16/04/2020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2798-C6EA-4ADC-A749-7C588BA3B6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97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5.xml"/><Relationship Id="rId7" Type="http://schemas.openxmlformats.org/officeDocument/2006/relationships/image" Target="../media/image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9.xml"/><Relationship Id="rId7" Type="http://schemas.openxmlformats.org/officeDocument/2006/relationships/image" Target="../media/image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3.xml"/><Relationship Id="rId7" Type="http://schemas.openxmlformats.org/officeDocument/2006/relationships/image" Target="../media/image4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7.xml"/><Relationship Id="rId7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1.xml"/><Relationship Id="rId7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5.xml"/><Relationship Id="rId7" Type="http://schemas.openxmlformats.org/officeDocument/2006/relationships/image" Target="../media/image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9.xml"/><Relationship Id="rId7" Type="http://schemas.openxmlformats.org/officeDocument/2006/relationships/image" Target="../media/image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3.xml"/><Relationship Id="rId7" Type="http://schemas.openxmlformats.org/officeDocument/2006/relationships/image" Target="../media/image4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7.xml"/><Relationship Id="rId7" Type="http://schemas.openxmlformats.org/officeDocument/2006/relationships/image" Target="../media/image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image" Target="../media/image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3.xml"/><Relationship Id="rId7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7.xml"/><Relationship Id="rId7" Type="http://schemas.openxmlformats.org/officeDocument/2006/relationships/image" Target="../media/image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1.xml"/><Relationship Id="rId7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39BD8D-B2BA-4A93-904E-0D6C4DA5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1E0336-5664-4A88-A6FE-71D60073DD73}"/>
              </a:ext>
            </a:extLst>
          </p:cNvPr>
          <p:cNvSpPr txBox="1"/>
          <p:nvPr/>
        </p:nvSpPr>
        <p:spPr>
          <a:xfrm>
            <a:off x="1104899" y="2844180"/>
            <a:ext cx="99822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IMPACTOS DAS MEDIDAS </a:t>
            </a:r>
          </a:p>
          <a:p>
            <a:pPr algn="ctr"/>
            <a:r>
              <a:rPr lang="pt-BR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PROVISÓRIAS NAS ENTIDADES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128425-4A3D-4425-9390-ED37B39E6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48" y="5278870"/>
            <a:ext cx="2444501" cy="101803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D91B3D5-D89A-4BCB-B767-3746E89E40FF}"/>
              </a:ext>
            </a:extLst>
          </p:cNvPr>
          <p:cNvSpPr txBox="1"/>
          <p:nvPr/>
        </p:nvSpPr>
        <p:spPr>
          <a:xfrm>
            <a:off x="10363200" y="23853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Edição 02</a:t>
            </a:r>
            <a:br>
              <a:rPr lang="pt-BR" b="1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pt-BR" b="1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08/</a:t>
            </a:r>
            <a:r>
              <a:rPr lang="pt-BR" b="1" i="1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abr</a:t>
            </a:r>
            <a:r>
              <a:rPr lang="pt-BR" b="1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/2020</a:t>
            </a:r>
          </a:p>
          <a:p>
            <a:pPr algn="ctr"/>
            <a:r>
              <a:rPr lang="pt-BR" b="1" i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10h</a:t>
            </a:r>
          </a:p>
        </p:txBody>
      </p:sp>
    </p:spTree>
    <p:extLst>
      <p:ext uri="{BB962C8B-B14F-4D97-AF65-F5344CB8AC3E}">
        <p14:creationId xmlns:p14="http://schemas.microsoft.com/office/powerpoint/2010/main" val="3173457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954764" y="1178975"/>
            <a:ext cx="10134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Ajuda compensatória: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Será de natureza indenizatória, significa que o empregador não terá o custo com: INSS, FGTS;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 valor definido no acordo individual pactuado ou em negociação coletiva;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Não integrará a base de cálculo do imposto sobre a renda retido na fonte, assim sendo o empregado não pagará IR sobre a renda deste período;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Não terá contribuição para INSS pela parte do empregado.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326524-343F-4BC6-81B6-D92F356F2E30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9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1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901756" y="1178975"/>
            <a:ext cx="1013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Implicações no seguro desemprego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 benefício emergencial do seguro desemprego não comprometerá, o recebimento do mesmo caso venha a ser desligado sem justa causa após o período de estabilidade.	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8BC02F-5E2F-4291-A1A4-CCC5E8C1FAE1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10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124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2. Redução da jornada e do salário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894593"/>
            <a:ext cx="101346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Condições estabelecidas: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Manutenção do salário hora do empregado;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Prazo máximo de redução de 90 dias durante o período de calamidade;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Celebração de acordo, com antecedência mínima de dois dias;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Estabilidade provisória durante o período de redução e por igual período após o reestabelecimento da jornada;</a:t>
            </a:r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B571E5-A805-4E37-89EF-687869B86610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11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0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124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2. Redução da jornada e do salário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764298"/>
            <a:ext cx="1075765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Condições estabelecidas: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25%: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- Acordo individual ou coletivo por escrito; </a:t>
            </a: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Este % pode ser aplicado a todos os trabalhadores.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50% e 70%: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- Acordo individual ou coletivo por escrito;</a:t>
            </a: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Estes % podem ser aplicados aos empregados que recebem até três salários mínimos.</a:t>
            </a: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- Acordo ou convenção coletiva de trabalho;</a:t>
            </a:r>
          </a:p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Para todos os demais.</a:t>
            </a:r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84274C-E393-423E-8081-AB595DD8BBE7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12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2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94521" y="833869"/>
            <a:ext cx="10134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Exemplo:</a:t>
            </a:r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F40964-8E44-48EA-8D0E-172C59749294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13</a:t>
            </a:r>
            <a:endParaRPr lang="pt-BR" b="1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1B23D48-581A-468D-B806-860D5200F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2535"/>
              </p:ext>
            </p:extLst>
          </p:nvPr>
        </p:nvGraphicFramePr>
        <p:xfrm>
          <a:off x="978888" y="1317410"/>
          <a:ext cx="9487949" cy="1877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9358">
                  <a:extLst>
                    <a:ext uri="{9D8B030D-6E8A-4147-A177-3AD203B41FA5}">
                      <a16:colId xmlns:a16="http://schemas.microsoft.com/office/drawing/2014/main" val="3520606341"/>
                    </a:ext>
                  </a:extLst>
                </a:gridCol>
                <a:gridCol w="2146852">
                  <a:extLst>
                    <a:ext uri="{9D8B030D-6E8A-4147-A177-3AD203B41FA5}">
                      <a16:colId xmlns:a16="http://schemas.microsoft.com/office/drawing/2014/main" val="880242301"/>
                    </a:ext>
                  </a:extLst>
                </a:gridCol>
                <a:gridCol w="1683026">
                  <a:extLst>
                    <a:ext uri="{9D8B030D-6E8A-4147-A177-3AD203B41FA5}">
                      <a16:colId xmlns:a16="http://schemas.microsoft.com/office/drawing/2014/main" val="714971861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4079240419"/>
                    </a:ext>
                  </a:extLst>
                </a:gridCol>
              </a:tblGrid>
              <a:tr h="3119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Salário médio dos últimos 3 meses  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F1E3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Redução proporcional 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DF1E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83138"/>
                  </a:ext>
                </a:extLst>
              </a:tr>
              <a:tr h="3119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25%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50%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70%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58691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                   1.000,00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261,25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522,50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731,50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98055080"/>
                  </a:ext>
                </a:extLst>
              </a:tr>
              <a:tr h="43115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                   2.500,00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432,47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Gill Sans MT" panose="020B0502020104020203" pitchFamily="34" charset="0"/>
                        </a:rPr>
                        <a:t> R$              864,95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Gill Sans MT" panose="020B0502020104020203" pitchFamily="34" charset="0"/>
                        </a:rPr>
                        <a:t> R$  1.210,92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1865305"/>
                  </a:ext>
                </a:extLst>
              </a:tr>
              <a:tr h="4262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                    7.500,00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Gill Sans MT" panose="020B0502020104020203" pitchFamily="34" charset="0"/>
                        </a:rPr>
                        <a:t> R$               453,26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Gill Sans MT" panose="020B0502020104020203" pitchFamily="34" charset="0"/>
                        </a:rPr>
                        <a:t> R$              906,52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 R$  1.269,12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3177476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DEBFA6F-A8C0-498E-86E6-DF5C7ED8A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27974"/>
              </p:ext>
            </p:extLst>
          </p:nvPr>
        </p:nvGraphicFramePr>
        <p:xfrm>
          <a:off x="978888" y="4062531"/>
          <a:ext cx="4012708" cy="1930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245">
                  <a:extLst>
                    <a:ext uri="{9D8B030D-6E8A-4147-A177-3AD203B41FA5}">
                      <a16:colId xmlns:a16="http://schemas.microsoft.com/office/drawing/2014/main" val="2720446014"/>
                    </a:ext>
                  </a:extLst>
                </a:gridCol>
                <a:gridCol w="1430272">
                  <a:extLst>
                    <a:ext uri="{9D8B030D-6E8A-4147-A177-3AD203B41FA5}">
                      <a16:colId xmlns:a16="http://schemas.microsoft.com/office/drawing/2014/main" val="2256883107"/>
                    </a:ext>
                  </a:extLst>
                </a:gridCol>
                <a:gridCol w="1099191">
                  <a:extLst>
                    <a:ext uri="{9D8B030D-6E8A-4147-A177-3AD203B41FA5}">
                      <a16:colId xmlns:a16="http://schemas.microsoft.com/office/drawing/2014/main" val="1952496351"/>
                    </a:ext>
                  </a:extLst>
                </a:gridCol>
              </a:tblGrid>
              <a:tr h="26093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Salario após redução de acordo com %: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DF1E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04040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25%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50%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Gill Sans MT" panose="020B0502020104020203" pitchFamily="34" charset="0"/>
                        </a:rPr>
                        <a:t>70%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0553404"/>
                  </a:ext>
                </a:extLst>
              </a:tr>
              <a:tr h="4696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         750,00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500,00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300,00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5438191"/>
                  </a:ext>
                </a:extLst>
              </a:tr>
              <a:tr h="4696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      1.875,00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    1.250,00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750,00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500988"/>
                  </a:ext>
                </a:extLst>
              </a:tr>
              <a:tr h="4696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      5.625,00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  <a:latin typeface="Gill Sans MT" panose="020B0502020104020203" pitchFamily="34" charset="0"/>
                        </a:rPr>
                        <a:t> R$          3.750,00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latin typeface="Gill Sans MT" panose="020B0502020104020203" pitchFamily="34" charset="0"/>
                        </a:rPr>
                        <a:t> R$  2.250,00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807667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014C696-1329-479C-8867-2572563F3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25481"/>
              </p:ext>
            </p:extLst>
          </p:nvPr>
        </p:nvGraphicFramePr>
        <p:xfrm>
          <a:off x="5835344" y="4062531"/>
          <a:ext cx="4631493" cy="1930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971">
                  <a:extLst>
                    <a:ext uri="{9D8B030D-6E8A-4147-A177-3AD203B41FA5}">
                      <a16:colId xmlns:a16="http://schemas.microsoft.com/office/drawing/2014/main" val="1110772598"/>
                    </a:ext>
                  </a:extLst>
                </a:gridCol>
                <a:gridCol w="1650829">
                  <a:extLst>
                    <a:ext uri="{9D8B030D-6E8A-4147-A177-3AD203B41FA5}">
                      <a16:colId xmlns:a16="http://schemas.microsoft.com/office/drawing/2014/main" val="177682611"/>
                    </a:ext>
                  </a:extLst>
                </a:gridCol>
                <a:gridCol w="1268693">
                  <a:extLst>
                    <a:ext uri="{9D8B030D-6E8A-4147-A177-3AD203B41FA5}">
                      <a16:colId xmlns:a16="http://schemas.microsoft.com/office/drawing/2014/main" val="3657953550"/>
                    </a:ext>
                  </a:extLst>
                </a:gridCol>
              </a:tblGrid>
              <a:tr h="2793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Nova remuneração: Empresa + Seguro desemprego 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DF1E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302915"/>
                  </a:ext>
                </a:extLst>
              </a:tr>
              <a:tr h="25805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25%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50%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70%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5416567"/>
                  </a:ext>
                </a:extLst>
              </a:tr>
              <a:tr h="4645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 R$            1.011,25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 R$          1.022,50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 R$  1.031,50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9178491"/>
                  </a:ext>
                </a:extLst>
              </a:tr>
              <a:tr h="4645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 R$            2.307,47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 R$          2.114,95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 R$  1.960,92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14847770"/>
                  </a:ext>
                </a:extLst>
              </a:tr>
              <a:tr h="4645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  <a:latin typeface="Gill Sans MT" panose="020B0502020104020203" pitchFamily="34" charset="0"/>
                        </a:rPr>
                        <a:t> R$            6.078,26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 R$          4.656,52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Gill Sans MT" panose="020B0502020104020203" pitchFamily="34" charset="0"/>
                        </a:rPr>
                        <a:t> R$  3.519,12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267304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997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124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2. Redução da jornada e do salário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894593"/>
            <a:ext cx="101346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Caso a convenção ou o acordo coletivo estabeleçam percentuais de redução diferente das faixas estabelecidas pela MP, o benefício emergencial será pago nas seguintes proporções: 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Redução inferior a 25%: não terá direito ao benefício emergencial;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Redução igual ou maior que 25% e menor que 50%: benefício no valor de 25% do seguro desemprego;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Redução igual ou maior que 50% e menor que 70%: benefício no valor de 50% do seguro desemprego.</a:t>
            </a:r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F40964-8E44-48EA-8D0E-172C59749294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14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1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730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3. Acordo individual ou coletivo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E50BBD-153F-4C88-AF33-733641545399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15</a:t>
            </a:r>
            <a:endParaRPr lang="pt-BR" b="1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392FD658-EC57-4648-B103-F65E3846F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355142"/>
              </p:ext>
            </p:extLst>
          </p:nvPr>
        </p:nvGraphicFramePr>
        <p:xfrm>
          <a:off x="954764" y="1795565"/>
          <a:ext cx="8565160" cy="2357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6499">
                  <a:extLst>
                    <a:ext uri="{9D8B030D-6E8A-4147-A177-3AD203B41FA5}">
                      <a16:colId xmlns:a16="http://schemas.microsoft.com/office/drawing/2014/main" val="1212897692"/>
                    </a:ext>
                  </a:extLst>
                </a:gridCol>
                <a:gridCol w="2147682">
                  <a:extLst>
                    <a:ext uri="{9D8B030D-6E8A-4147-A177-3AD203B41FA5}">
                      <a16:colId xmlns:a16="http://schemas.microsoft.com/office/drawing/2014/main" val="1607740906"/>
                    </a:ext>
                  </a:extLst>
                </a:gridCol>
                <a:gridCol w="2070979">
                  <a:extLst>
                    <a:ext uri="{9D8B030D-6E8A-4147-A177-3AD203B41FA5}">
                      <a16:colId xmlns:a16="http://schemas.microsoft.com/office/drawing/2014/main" val="2030368645"/>
                    </a:ext>
                  </a:extLst>
                </a:gridCol>
              </a:tblGrid>
              <a:tr h="2790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Faixa salarial 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D17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Acordo Individual 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D17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Acordo coletivo 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D17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571795"/>
                  </a:ext>
                </a:extLst>
              </a:tr>
              <a:tr h="45761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Até 3.135,00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x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x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0862013"/>
                  </a:ext>
                </a:extLst>
              </a:tr>
              <a:tr h="4832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De R$ 3.135,00 até R$ 12.202,12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x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1605629"/>
                  </a:ext>
                </a:extLst>
              </a:tr>
              <a:tr h="483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Acima de R$ 12.202,12 </a:t>
                      </a:r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COM</a:t>
                      </a:r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 diploma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587515"/>
                  </a:ext>
                </a:extLst>
              </a:tr>
              <a:tr h="4832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Acima de R$ 12.202,12 </a:t>
                      </a:r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SEM</a:t>
                      </a:r>
                      <a:r>
                        <a:rPr lang="pt-BR" sz="2000" u="none" strike="noStrike" dirty="0">
                          <a:effectLst/>
                          <a:latin typeface="Gill Sans MT" panose="020B0502020104020203" pitchFamily="34" charset="0"/>
                        </a:rPr>
                        <a:t> diploma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x</a:t>
                      </a:r>
                    </a:p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216184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875CFDB0-3DF9-4DEB-AEB1-F4F925322756}"/>
              </a:ext>
            </a:extLst>
          </p:cNvPr>
          <p:cNvSpPr/>
          <p:nvPr/>
        </p:nvSpPr>
        <p:spPr>
          <a:xfrm>
            <a:off x="864505" y="4505368"/>
            <a:ext cx="106516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Deverão ser comunicados pelos empregadores ao respectivo sindicato laboral, no prazo de até dez dias corridos, contado da data de sua celebração.</a:t>
            </a:r>
          </a:p>
          <a:p>
            <a:endParaRPr lang="pt-BR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Os acordos individuais previstos nesta MP só terão validade após a manifestação do sindicato.</a:t>
            </a:r>
          </a:p>
          <a:p>
            <a:endParaRPr lang="pt-BR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Se o sindicato não se manifestar no prazo de dez dias o mesmo será considerado com aceito.</a:t>
            </a:r>
          </a:p>
          <a:p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2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46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PREVIC – PRORROGAÇÃO DE PRAZOS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894593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Obrigações relativas ao envio de documentos à </a:t>
            </a:r>
            <a:r>
              <a:rPr lang="pt-BR" sz="2200" b="1" i="1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Previc</a:t>
            </a:r>
            <a:r>
              <a:rPr lang="pt-BR" sz="22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, previstas nos meses de março e abril, ficam prorrogadas por 30 dias.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479AEF-D681-4DC8-9E68-91DF16BFEA97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16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769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MP Nº 927 – Medidas Trabalhistas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976327"/>
            <a:ext cx="101346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Entre os principais pontos tratados estão: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Teletrabalho;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Diferimento do recolhimento do FGTS;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Suspensão de exigências em segurança do trabalho e saúde;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Concessão de férias coletivas e antecipação de férias individuais.</a:t>
            </a:r>
          </a:p>
          <a:p>
            <a:endParaRPr lang="pt-BR" sz="2000" b="1" dirty="0"/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4ABBD1-F93D-43F7-8CA9-BD19F14BC1FD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458442" y="3645186"/>
            <a:ext cx="5350625" cy="17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1000"/>
              </a:spcBef>
            </a:pPr>
            <a:br>
              <a:rPr lang="pt-BR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b="1" dirty="0">
                <a:solidFill>
                  <a:srgbClr val="FFC000"/>
                </a:solidFill>
                <a:latin typeface="Trebuchet MS" panose="020B0603020202020204" pitchFamily="34" charset="0"/>
              </a:rPr>
              <a:t>WhatsApp e telefone: </a:t>
            </a:r>
            <a:r>
              <a:rPr lang="pt-BR" dirty="0">
                <a:solidFill>
                  <a:schemeClr val="bg1"/>
                </a:solidFill>
                <a:latin typeface="Trebuchet MS" panose="020B0603020202020204" pitchFamily="34" charset="0"/>
              </a:rPr>
              <a:t>(48) 99945 7546</a:t>
            </a:r>
            <a:endParaRPr lang="pt-BR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2100"/>
              </a:lnSpc>
              <a:spcBef>
                <a:spcPts val="1000"/>
              </a:spcBef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R. Lauro Linhares, 2055, Max e Flora Center, </a:t>
            </a:r>
            <a:b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Torre Flora, Salas 601, 602 e 603</a:t>
            </a:r>
            <a:endParaRPr lang="pt-BR" sz="17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  <a:spcBef>
                <a:spcPts val="1000"/>
              </a:spcBef>
            </a:pPr>
            <a:r>
              <a:rPr lang="pt-BR" sz="1700" b="1" dirty="0">
                <a:solidFill>
                  <a:srgbClr val="FFC000"/>
                </a:solidFill>
                <a:latin typeface="Trebuchet MS" panose="020B0603020202020204" pitchFamily="34" charset="0"/>
              </a:rPr>
              <a:t>E-mail: </a:t>
            </a:r>
            <a:r>
              <a:rPr lang="pt-BR" sz="1700" dirty="0">
                <a:solidFill>
                  <a:schemeClr val="bg1"/>
                </a:solidFill>
                <a:latin typeface="Trebuchet MS" panose="020B0603020202020204" pitchFamily="34" charset="0"/>
              </a:rPr>
              <a:t>dataa@dataa.com.br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05AC57-BE7A-4E92-BF57-3F8214423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1" y="2296777"/>
            <a:ext cx="3237797" cy="1348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954764" y="1250639"/>
            <a:ext cx="10134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Impacto das MPs nas Entidades - Resumo</a:t>
            </a:r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Isenção IOF (90 dias)</a:t>
            </a: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Diferimento prazo recolhimento PIS/COFINS, INSS, FGTS;</a:t>
            </a: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Redução de jornada/salário, com contrapartida governo;</a:t>
            </a: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Suspensão contrato trabalho (</a:t>
            </a:r>
            <a:r>
              <a:rPr lang="pt-BR" sz="2000" i="1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máx</a:t>
            </a: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 60 dias);</a:t>
            </a: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Férias (coletivas e antecipação);</a:t>
            </a:r>
          </a:p>
          <a:p>
            <a:pPr marL="342900" indent="-342900">
              <a:buAutoNum type="arabicPeriod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Datas de entrega (DCTF / EFD-</a:t>
            </a:r>
            <a:r>
              <a:rPr lang="pt-BR" sz="2000" i="1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Contrib</a:t>
            </a: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 / PREVIC).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57ED00-288A-4D69-9A7D-1D9C3D142C87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7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611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Decreto 10.305- Desoneração do IOF </a:t>
            </a:r>
          </a:p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para operações de empréstimos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2755984"/>
            <a:ext cx="10134600" cy="325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Não haverá cobrança do imposto sobre operações de empréstimo (IOF - Imposto sobre Operações Financeiras):</a:t>
            </a:r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Período: 03 de abril de 2020 a 03 de julho de 2020;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Se aplica aos novos empréstimos bem como nas repactuações.</a:t>
            </a:r>
          </a:p>
          <a:p>
            <a:pPr lvl="1"/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pt-BR" sz="17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Taxas previstas: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A taxa de 0,0082% ao dia, até a dívida ser inteiramente quitada;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A taxa adicional de 0,38% sobre o valor da operação.</a:t>
            </a:r>
          </a:p>
          <a:p>
            <a:pPr lvl="1"/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pt-BR" sz="17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Os valores resultantes da aplicação das taxas são descontadas do valor bruto do empréstimo.</a:t>
            </a:r>
          </a:p>
          <a:p>
            <a:pPr>
              <a:lnSpc>
                <a:spcPts val="2400"/>
              </a:lnSpc>
            </a:pPr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A63D2E-8791-4070-93ED-FCC2638E9BBC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7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989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IN Nº 1932 – Prorroga prazo de entrega </a:t>
            </a:r>
          </a:p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DCTF e EFD-Contribuições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2755984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DCTF</a:t>
            </a:r>
            <a:r>
              <a:rPr lang="pt-BR" b="1" dirty="0"/>
              <a:t>: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Informações</a:t>
            </a:r>
            <a:r>
              <a:rPr lang="pt-BR" b="1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dos</a:t>
            </a:r>
            <a:r>
              <a:rPr lang="pt-BR" b="1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impostos</a:t>
            </a:r>
            <a:r>
              <a:rPr lang="pt-BR" b="1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federais</a:t>
            </a:r>
            <a:r>
              <a:rPr lang="pt-BR" b="1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pagos</a:t>
            </a:r>
          </a:p>
          <a:p>
            <a:endParaRPr lang="pt-BR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Prazo de entrega original: 15º dia útil de abril/maio/junho;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Novo prazo de entrega: 15º dia útil de julho.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720D4E6-A7EE-480A-A638-0FD478113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1742"/>
              </p:ext>
            </p:extLst>
          </p:nvPr>
        </p:nvGraphicFramePr>
        <p:xfrm>
          <a:off x="8511010" y="2662709"/>
          <a:ext cx="2743199" cy="1628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957">
                  <a:extLst>
                    <a:ext uri="{9D8B030D-6E8A-4147-A177-3AD203B41FA5}">
                      <a16:colId xmlns:a16="http://schemas.microsoft.com/office/drawing/2014/main" val="2160287051"/>
                    </a:ext>
                  </a:extLst>
                </a:gridCol>
                <a:gridCol w="1235242">
                  <a:extLst>
                    <a:ext uri="{9D8B030D-6E8A-4147-A177-3AD203B41FA5}">
                      <a16:colId xmlns:a16="http://schemas.microsoft.com/office/drawing/2014/main" val="2733743898"/>
                    </a:ext>
                  </a:extLst>
                </a:gridCol>
              </a:tblGrid>
              <a:tr h="31410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Calendário 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D16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009408"/>
                  </a:ext>
                </a:extLst>
              </a:tr>
              <a:tr h="3285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Gill Sans MT" panose="020B0502020104020203" pitchFamily="34" charset="0"/>
                        </a:rPr>
                        <a:t>Prazo original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Gill Sans MT" panose="020B0502020104020203" pitchFamily="34" charset="0"/>
                        </a:rPr>
                        <a:t>Novo</a:t>
                      </a:r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pt-BR" sz="1600" b="1" u="none" strike="noStrike" dirty="0">
                          <a:effectLst/>
                          <a:latin typeface="Gill Sans MT" panose="020B0502020104020203" pitchFamily="34" charset="0"/>
                        </a:rPr>
                        <a:t>prazo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76639"/>
                  </a:ext>
                </a:extLst>
              </a:tr>
              <a:tr h="3285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Gill Sans MT" panose="020B0502020104020203" pitchFamily="34" charset="0"/>
                        </a:rPr>
                        <a:t>22/04/2020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21/07/2020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1650746"/>
                  </a:ext>
                </a:extLst>
              </a:tr>
              <a:tr h="32857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22/05/2020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21/07/2020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3179177"/>
                  </a:ext>
                </a:extLst>
              </a:tr>
              <a:tr h="32857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22/06/2020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21/07/2020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406000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E2EFF043-AD5B-48C0-A5AB-B71B0004768C}"/>
              </a:ext>
            </a:extLst>
          </p:cNvPr>
          <p:cNvSpPr/>
          <p:nvPr/>
        </p:nvSpPr>
        <p:spPr>
          <a:xfrm>
            <a:off x="864505" y="4625923"/>
            <a:ext cx="7646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EFD-Contribuições</a:t>
            </a:r>
            <a:r>
              <a:rPr lang="pt-BR" dirty="0"/>
              <a:t>: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Informação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da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base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de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cálculo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do</a:t>
            </a:r>
            <a:r>
              <a:rPr lang="pt-BR" dirty="0"/>
              <a:t>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PIS</a:t>
            </a:r>
            <a:r>
              <a:rPr lang="pt-BR" dirty="0"/>
              <a:t>/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COFINS</a:t>
            </a:r>
          </a:p>
          <a:p>
            <a:endParaRPr lang="pt-BR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Prazo de entrega original: 10º dia útil de abril/maio/junho;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Novo prazo de entrega: 10º dia útil de julho.</a:t>
            </a:r>
          </a:p>
          <a:p>
            <a:endParaRPr lang="pt-BR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48F94D71-D39A-4E0E-B88E-F21BE9C70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44447"/>
              </p:ext>
            </p:extLst>
          </p:nvPr>
        </p:nvGraphicFramePr>
        <p:xfrm>
          <a:off x="8511010" y="4947879"/>
          <a:ext cx="2743199" cy="1477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958">
                  <a:extLst>
                    <a:ext uri="{9D8B030D-6E8A-4147-A177-3AD203B41FA5}">
                      <a16:colId xmlns:a16="http://schemas.microsoft.com/office/drawing/2014/main" val="465677306"/>
                    </a:ext>
                  </a:extLst>
                </a:gridCol>
                <a:gridCol w="1235241">
                  <a:extLst>
                    <a:ext uri="{9D8B030D-6E8A-4147-A177-3AD203B41FA5}">
                      <a16:colId xmlns:a16="http://schemas.microsoft.com/office/drawing/2014/main" val="3560290919"/>
                    </a:ext>
                  </a:extLst>
                </a:gridCol>
              </a:tblGrid>
              <a:tr h="2954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Calendário 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D16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4815"/>
                  </a:ext>
                </a:extLst>
              </a:tr>
              <a:tr h="2954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Gill Sans MT" panose="020B0502020104020203" pitchFamily="34" charset="0"/>
                        </a:rPr>
                        <a:t>Prazo original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Gill Sans MT" panose="020B0502020104020203" pitchFamily="34" charset="0"/>
                        </a:rPr>
                        <a:t>Novo prazo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554342"/>
                  </a:ext>
                </a:extLst>
              </a:tr>
              <a:tr h="2954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15/04/2020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14/07/2020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6154553"/>
                  </a:ext>
                </a:extLst>
              </a:tr>
              <a:tr h="2954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15/05/2020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14/07/2020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464681"/>
                  </a:ext>
                </a:extLst>
              </a:tr>
              <a:tr h="2954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15/06/2020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14/07/2020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5855807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C9D209F4-C014-4074-A21F-80D2CF10F11F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3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4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912549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Portaria</a:t>
            </a:r>
            <a:r>
              <a:rPr lang="pt-BR" sz="3600" dirty="0"/>
              <a:t> </a:t>
            </a:r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Nº 139 – Prorroga prazo de </a:t>
            </a:r>
          </a:p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recolhimento: PIS/COFINS e INSS 	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3A72643-D318-4CDA-8E70-7E255852F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355570"/>
              </p:ext>
            </p:extLst>
          </p:nvPr>
        </p:nvGraphicFramePr>
        <p:xfrm>
          <a:off x="3152315" y="2807769"/>
          <a:ext cx="5887369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6811">
                  <a:extLst>
                    <a:ext uri="{9D8B030D-6E8A-4147-A177-3AD203B41FA5}">
                      <a16:colId xmlns:a16="http://schemas.microsoft.com/office/drawing/2014/main" val="4212893533"/>
                    </a:ext>
                  </a:extLst>
                </a:gridCol>
                <a:gridCol w="3100558">
                  <a:extLst>
                    <a:ext uri="{9D8B030D-6E8A-4147-A177-3AD203B41FA5}">
                      <a16:colId xmlns:a16="http://schemas.microsoft.com/office/drawing/2014/main" val="258453083"/>
                    </a:ext>
                  </a:extLst>
                </a:gridCol>
              </a:tblGrid>
              <a:tr h="2719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PIS/COFINS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674672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Vencimento</a:t>
                      </a:r>
                      <a:r>
                        <a:rPr lang="pt-BR" sz="2000" b="1" u="none" strike="noStrike" dirty="0">
                          <a:effectLst/>
                        </a:rPr>
                        <a:t>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Novo Vencimento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98381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Abril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Julho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793061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Maio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setembro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7757646"/>
                  </a:ext>
                </a:extLst>
              </a:tr>
              <a:tr h="2719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INSS Patronal 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49734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Vencimento</a:t>
                      </a:r>
                      <a:r>
                        <a:rPr lang="pt-BR" sz="2000" b="1" u="none" strike="noStrike" dirty="0">
                          <a:effectLst/>
                        </a:rPr>
                        <a:t>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  <a:latin typeface="Gill Sans MT" panose="020B0502020104020203" pitchFamily="34" charset="0"/>
                        </a:rPr>
                        <a:t>Novo Vencimento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372805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Abril</a:t>
                      </a:r>
                      <a:r>
                        <a:rPr lang="pt-BR" sz="1100" u="none" strike="noStrike" dirty="0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Julho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32809"/>
                  </a:ext>
                </a:extLst>
              </a:tr>
              <a:tr h="2719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Maio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Gill Sans MT" panose="020B0502020104020203" pitchFamily="34" charset="0"/>
                        </a:rPr>
                        <a:t>setembro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2057288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5BF939A6-75A2-467F-B75C-5B43214EBA45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4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1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704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MP Nº 936 – Manutenção de emprego</a:t>
            </a:r>
          </a:p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e renda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2755984"/>
            <a:ext cx="101346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Principias</a:t>
            </a:r>
            <a:r>
              <a:rPr lang="pt-BR" sz="2800" b="1" dirty="0"/>
              <a:t> 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pontos</a:t>
            </a:r>
            <a:r>
              <a:rPr lang="pt-BR" sz="2800" b="1" dirty="0"/>
              <a:t> 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trazidos</a:t>
            </a:r>
            <a:r>
              <a:rPr lang="pt-BR" sz="2800" b="1" dirty="0"/>
              <a:t> 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pela</a:t>
            </a:r>
            <a:r>
              <a:rPr lang="pt-BR" sz="2800" b="1" dirty="0"/>
              <a:t> 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MP</a:t>
            </a:r>
            <a:r>
              <a:rPr lang="pt-BR" sz="2800" b="1" dirty="0"/>
              <a:t>:</a:t>
            </a:r>
          </a:p>
          <a:p>
            <a:endParaRPr lang="pt-BR" sz="2000" b="1" dirty="0"/>
          </a:p>
          <a:p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1.Suspensão do contrato de trabalho;</a:t>
            </a:r>
          </a:p>
          <a:p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2. Redução da jornada e do salário;</a:t>
            </a:r>
          </a:p>
          <a:p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3. Acordo individual ou coletivo.</a:t>
            </a:r>
          </a:p>
          <a:p>
            <a:endParaRPr lang="pt-BR" sz="2000" b="1" dirty="0"/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D63285-F21E-409B-8EA2-D4331F460181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99E3D7-CFBD-4363-ACAF-63ACDC16D6C7}"/>
              </a:ext>
            </a:extLst>
          </p:cNvPr>
          <p:cNvSpPr txBox="1"/>
          <p:nvPr/>
        </p:nvSpPr>
        <p:spPr>
          <a:xfrm>
            <a:off x="864505" y="886045"/>
            <a:ext cx="872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E174B"/>
                </a:solidFill>
                <a:latin typeface="Century Gothic" panose="020B0502020202020204" pitchFamily="34" charset="0"/>
              </a:rPr>
              <a:t>1. Suspensão do contrato de trabalho;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894593"/>
            <a:ext cx="101346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Critérios que devem ser observados:</a:t>
            </a:r>
          </a:p>
          <a:p>
            <a:endParaRPr lang="pt-BR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Prazo máximo de 60 dias, podendo ser fracionado em 2 períodos;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Continuidade de todos os benefícios;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Celebração de acordo, com antecedência de dois dias;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Empregado não poderá prestar serviço ao empregador, ainda que parcialmente, por meio de teletrabalho, trabalho remoto ou trabalho à distância;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Estabilidade após o retorno pelo mesmo período da suspenção;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Empregado fica autorizado a recolher INSS como segurado facultativo.</a:t>
            </a:r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58EBA9-BDB9-4335-ACBF-6CDB29A5BD92}"/>
              </a:ext>
            </a:extLst>
          </p:cNvPr>
          <p:cNvSpPr txBox="1"/>
          <p:nvPr/>
        </p:nvSpPr>
        <p:spPr>
          <a:xfrm flipH="1">
            <a:off x="11716575" y="6370415"/>
            <a:ext cx="43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6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2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graphicFrame>
        <p:nvGraphicFramePr>
          <p:cNvPr id="7" name="Espaço Reservado para Conteúdo 3">
            <a:extLst>
              <a:ext uri="{FF2B5EF4-FFF2-40B4-BE49-F238E27FC236}">
                <a16:creationId xmlns:a16="http://schemas.microsoft.com/office/drawing/2014/main" id="{A721CED1-EFE2-46B5-9EE9-38668200D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152596"/>
              </p:ext>
            </p:extLst>
          </p:nvPr>
        </p:nvGraphicFramePr>
        <p:xfrm>
          <a:off x="954764" y="1364975"/>
          <a:ext cx="10399037" cy="4486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5932">
                  <a:extLst>
                    <a:ext uri="{9D8B030D-6E8A-4147-A177-3AD203B41FA5}">
                      <a16:colId xmlns:a16="http://schemas.microsoft.com/office/drawing/2014/main" val="1604565054"/>
                    </a:ext>
                  </a:extLst>
                </a:gridCol>
                <a:gridCol w="3815224">
                  <a:extLst>
                    <a:ext uri="{9D8B030D-6E8A-4147-A177-3AD203B41FA5}">
                      <a16:colId xmlns:a16="http://schemas.microsoft.com/office/drawing/2014/main" val="1922056504"/>
                    </a:ext>
                  </a:extLst>
                </a:gridCol>
                <a:gridCol w="3297881">
                  <a:extLst>
                    <a:ext uri="{9D8B030D-6E8A-4147-A177-3AD203B41FA5}">
                      <a16:colId xmlns:a16="http://schemas.microsoft.com/office/drawing/2014/main" val="1470324766"/>
                    </a:ext>
                  </a:extLst>
                </a:gridCol>
              </a:tblGrid>
              <a:tr h="14955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Receita Bruta anual no ano de 2019 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D16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Ajuda compensatória paga pelo empregador 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D16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Valor do </a:t>
                      </a:r>
                      <a:r>
                        <a:rPr lang="pt-BR" sz="2400" u="none" strike="noStrike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Benefício</a:t>
                      </a:r>
                    </a:p>
                  </a:txBody>
                  <a:tcPr marL="9525" marR="9525" marT="9525" marB="0" anchor="ctr">
                    <a:solidFill>
                      <a:srgbClr val="ED1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19864"/>
                  </a:ext>
                </a:extLst>
              </a:tr>
              <a:tr h="14955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Até R$ 4,8 milhões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D16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Facultativo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100% do seguro desemprego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702654"/>
                  </a:ext>
                </a:extLst>
              </a:tr>
              <a:tr h="14955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Mais de R$ 4,8 milhões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D16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Obrigatório 30% do salário do empregado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70% do seguro</a:t>
                      </a:r>
                      <a:r>
                        <a:rPr lang="pt-BR" sz="2400" u="none" strike="noStrike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desemprego</a:t>
                      </a:r>
                      <a:endParaRPr lang="pt-BR" sz="24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07475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C545A6A8-F05D-4507-A34B-06097C154252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7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">
            <a:extLst>
              <a:ext uri="{FF2B5EF4-FFF2-40B4-BE49-F238E27FC236}">
                <a16:creationId xmlns:a16="http://schemas.microsoft.com/office/drawing/2014/main" id="{BCA617D8-A209-43A2-B21D-F4092273E7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9" y="290529"/>
            <a:ext cx="493643" cy="581433"/>
          </a:xfrm>
          <a:prstGeom prst="rect">
            <a:avLst/>
          </a:prstGeom>
        </p:spPr>
      </p:pic>
      <p:pic>
        <p:nvPicPr>
          <p:cNvPr id="37" name="13">
            <a:extLst>
              <a:ext uri="{FF2B5EF4-FFF2-40B4-BE49-F238E27FC236}">
                <a16:creationId xmlns:a16="http://schemas.microsoft.com/office/drawing/2014/main" id="{507ECC4A-0253-4739-A47C-508B42346FF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761479"/>
            <a:ext cx="563880" cy="14478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03C2AF-170E-4AE4-9F59-59A66E688FE5}"/>
              </a:ext>
            </a:extLst>
          </p:cNvPr>
          <p:cNvSpPr txBox="1"/>
          <p:nvPr/>
        </p:nvSpPr>
        <p:spPr>
          <a:xfrm>
            <a:off x="864505" y="1497030"/>
            <a:ext cx="10134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Tabela seguro desemprego</a:t>
            </a:r>
            <a:r>
              <a:rPr lang="pt-BR" sz="2400" dirty="0"/>
              <a:t>:</a:t>
            </a:r>
            <a:endParaRPr lang="pt-BR" sz="2000" b="1" dirty="0"/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774E9E1-92C5-41D4-AA50-A30D1D8AC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45371"/>
              </p:ext>
            </p:extLst>
          </p:nvPr>
        </p:nvGraphicFramePr>
        <p:xfrm>
          <a:off x="954763" y="2043333"/>
          <a:ext cx="10408976" cy="1497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3741">
                  <a:extLst>
                    <a:ext uri="{9D8B030D-6E8A-4147-A177-3AD203B41FA5}">
                      <a16:colId xmlns:a16="http://schemas.microsoft.com/office/drawing/2014/main" val="3085240140"/>
                    </a:ext>
                  </a:extLst>
                </a:gridCol>
                <a:gridCol w="6795235">
                  <a:extLst>
                    <a:ext uri="{9D8B030D-6E8A-4147-A177-3AD203B41FA5}">
                      <a16:colId xmlns:a16="http://schemas.microsoft.com/office/drawing/2014/main" val="2105271473"/>
                    </a:ext>
                  </a:extLst>
                </a:gridCol>
              </a:tblGrid>
              <a:tr h="3334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Faixa de salário médio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Forma de cálculo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86682"/>
                  </a:ext>
                </a:extLst>
              </a:tr>
              <a:tr h="33346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Até R$ 1.599,61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Multiplica-se o salário médio por 0,8 (80%)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1993852"/>
                  </a:ext>
                </a:extLst>
              </a:tr>
              <a:tr h="33346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De R$ 1.599,62 até R$ 2.666,29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A média salarial que exceder a R$ 1.599,61 multiplica-se por 0,5 (50%) e soma-se a R$ 1.279,69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313770"/>
                  </a:ext>
                </a:extLst>
              </a:tr>
              <a:tr h="33346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Acima de R$ 2.666,29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O valor da parcela será de R$ 1.813,03 invariavelmente.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16836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8F9B088B-B0AE-4084-82F2-E50717FF17A3}"/>
              </a:ext>
            </a:extLst>
          </p:cNvPr>
          <p:cNvSpPr txBox="1"/>
          <p:nvPr/>
        </p:nvSpPr>
        <p:spPr>
          <a:xfrm>
            <a:off x="864505" y="4141797"/>
            <a:ext cx="10134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Exemplo:</a:t>
            </a:r>
            <a:endParaRPr lang="pt-BR" sz="2000" b="1" dirty="0"/>
          </a:p>
          <a:p>
            <a:endParaRPr lang="pt-BR" sz="2000" b="1" dirty="0"/>
          </a:p>
          <a:p>
            <a:endParaRPr lang="pt-BR" sz="1700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7BFEB80-A307-4348-B398-02C67C301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4349"/>
              </p:ext>
            </p:extLst>
          </p:nvPr>
        </p:nvGraphicFramePr>
        <p:xfrm>
          <a:off x="954763" y="4700259"/>
          <a:ext cx="10372731" cy="1088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266">
                  <a:extLst>
                    <a:ext uri="{9D8B030D-6E8A-4147-A177-3AD203B41FA5}">
                      <a16:colId xmlns:a16="http://schemas.microsoft.com/office/drawing/2014/main" val="332382683"/>
                    </a:ext>
                  </a:extLst>
                </a:gridCol>
                <a:gridCol w="2757309">
                  <a:extLst>
                    <a:ext uri="{9D8B030D-6E8A-4147-A177-3AD203B41FA5}">
                      <a16:colId xmlns:a16="http://schemas.microsoft.com/office/drawing/2014/main" val="609448360"/>
                    </a:ext>
                  </a:extLst>
                </a:gridCol>
                <a:gridCol w="2035156">
                  <a:extLst>
                    <a:ext uri="{9D8B030D-6E8A-4147-A177-3AD203B41FA5}">
                      <a16:colId xmlns:a16="http://schemas.microsoft.com/office/drawing/2014/main" val="41089513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Salário médio dos últimos 3 meses  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70%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100%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1E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4041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1.000,00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          1.045,00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1.045,00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27202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2.500,00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          1.210,92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1.729,89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1683771"/>
                  </a:ext>
                </a:extLst>
              </a:tr>
              <a:tr h="26723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Gill Sans MT" panose="020B0502020104020203" pitchFamily="34" charset="0"/>
                        </a:rPr>
                        <a:t> R$                                                  7.500,00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          1.269,12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R$  1.813,03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4987723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04E3D8D0-C20F-4375-A98A-222B3A34788E}"/>
              </a:ext>
            </a:extLst>
          </p:cNvPr>
          <p:cNvSpPr txBox="1"/>
          <p:nvPr/>
        </p:nvSpPr>
        <p:spPr>
          <a:xfrm flipH="1">
            <a:off x="11716576" y="6370415"/>
            <a:ext cx="4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8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31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5_20.PNG"/>
  <p:tag name="PXPSD_PNGPATH" val="TEMP\"/>
  <p:tag name="PXPSD_PNGFILENAME" val="TELA 5_20.PNG"/>
  <p:tag name="PXPSD_LAYERNAME" val="20"/>
  <p:tag name="PXPSD_PSDPATH" val="DATA A\Telas\01 COMPLETA\"/>
  <p:tag name="PXPSD_PSDFILENAME" val="TELA 5.psd"/>
  <p:tag name="PXPSD_PSDSOURCE" val="C:\Users\Pedro Fernandes\Desktop\DATA A\Telas\01 COMPLETA\TELA 5.psd"/>
  <p:tag name=" PXPSD_PSDSOURCELAYER" val="2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15.psd"/>
  <p:tag name="PXPSD_BGPSDSOURCELAYER" val="Backgroun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TEMP\TELA 1_1.PNG"/>
  <p:tag name="PXPSD_PNGPATH" val="TEMP\"/>
  <p:tag name="PXPSD_PNGFILENAME" val="TELA 1_1.PNG"/>
  <p:tag name="PXPSD_LAYERNAME" val="1"/>
  <p:tag name="PXPSD_PSDPATH" val="DATA A\Telas\01 COMPLETA\"/>
  <p:tag name="PXPSD_PSDFILENAME" val="TELA 1.psd"/>
  <p:tag name="PXPSD_PSDSOURCE" val="C:\Users\Pedro Fernandes\Desktop\DATA A\Telas\01 COMPLETA\TELA 1.psd"/>
  <p:tag name=" PXPSD_PSDSOURCELAY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5_4.PNG"/>
  <p:tag name="PXPSD_PNGPATH" val="..\TEMP\"/>
  <p:tag name="PXPSD_PNGFILENAME" val="TELA 15_4.PNG"/>
  <p:tag name="PXPSD_LAYERNAME" val="4"/>
  <p:tag name="PXPSD_PSDPATH" val="Telas\01 COMPLETA\"/>
  <p:tag name="PXPSD_PSDFILENAME" val="TELA 15.psd"/>
  <p:tag name="PXPSD_PSDSOURCE" val="C:\Users\Pedro Fernandes\Desktop\DATA A\Telas\01 COMPLETA\TELA 15.psd"/>
  <p:tag name=" PXPSD_PSDSOURCELAY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TEMP\TELA 12_13.PNG"/>
  <p:tag name="PXPSD_PNGPATH" val="..\TEMP\"/>
  <p:tag name="PXPSD_PNGFILENAME" val="TELA 12_13.PNG"/>
  <p:tag name="PXPSD_LAYERNAME" val="13"/>
  <p:tag name="PXPSD_PSDPATH" val="Telas\01 COMPLETA\"/>
  <p:tag name="PXPSD_PSDFILENAME" val="TELA 12.psd"/>
  <p:tag name="PXPSD_PSDSOURCE" val="C:\Users\Pedro Fernandes\Desktop\DATA A\Telas\01 COMPLETA\TELA 12.psd"/>
  <p:tag name=" PXPSD_PSDSOURCELAYER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SD_BGPICTUREPATH" val="BACKGROUND"/>
  <p:tag name="PXPSD_BGPSDSOURCE" val="C:\Users\Pedro Fernandes\Desktop\DATA A\Telas\01 COMPLETA\TELA 2.psd"/>
  <p:tag name="PXPSD_BGPSDSOURCELAYER" val="Background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1316</Words>
  <Application>Microsoft Office PowerPoint</Application>
  <PresentationFormat>Widescreen</PresentationFormat>
  <Paragraphs>258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Gill Sans MT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Bianca Adriano Coelho</dc:creator>
  <cp:lastModifiedBy>Bianca Adriano Coelho</cp:lastModifiedBy>
  <cp:revision>137</cp:revision>
  <dcterms:created xsi:type="dcterms:W3CDTF">2019-04-04T18:37:23Z</dcterms:created>
  <dcterms:modified xsi:type="dcterms:W3CDTF">2020-04-16T19:49:58Z</dcterms:modified>
</cp:coreProperties>
</file>